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68" r:id="rId3"/>
    <p:sldId id="283" r:id="rId4"/>
    <p:sldId id="280" r:id="rId5"/>
    <p:sldId id="284" r:id="rId6"/>
    <p:sldId id="285" r:id="rId7"/>
    <p:sldId id="257" r:id="rId8"/>
    <p:sldId id="286" r:id="rId9"/>
    <p:sldId id="287" r:id="rId10"/>
    <p:sldId id="290" r:id="rId11"/>
    <p:sldId id="313" r:id="rId12"/>
    <p:sldId id="314" r:id="rId13"/>
    <p:sldId id="315" r:id="rId14"/>
    <p:sldId id="31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10" r:id="rId25"/>
    <p:sldId id="311" r:id="rId26"/>
    <p:sldId id="312" r:id="rId27"/>
    <p:sldId id="289" r:id="rId28"/>
    <p:sldId id="262" r:id="rId29"/>
  </p:sldIdLst>
  <p:sldSz cx="18288000" cy="10287000"/>
  <p:notesSz cx="6858000" cy="9144000"/>
  <p:embeddedFontLst>
    <p:embeddedFont>
      <p:font typeface="Aharoni" panose="02010803020104030203" pitchFamily="2" charset="-79"/>
      <p:bold r:id="rId30"/>
    </p:embeddedFon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Arial Nova Cond Light" panose="020B0306020202020204" pitchFamily="34" charset="0"/>
      <p:regular r:id="rId35"/>
      <p:italic r:id="rId36"/>
    </p:embeddedFont>
    <p:embeddedFont>
      <p:font typeface="Baloo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lear Sans Regular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Kiểu Trung bình 2 - Màu chủ đề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Kiểu Trung bình 3 - Màu chủ đề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Kiểu Trung bình 4 - Màu chủ đề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Kiểu Trung bình 4 - Màu chủ đề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Kiểu Trung bình 2 - Màu chủ đề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qldv.congdoangdvn.org.vn/" TargetMode="External"/><Relationship Id="rId3" Type="http://schemas.openxmlformats.org/officeDocument/2006/relationships/image" Target="../media/image5.gif"/><Relationship Id="rId7" Type="http://schemas.openxmlformats.org/officeDocument/2006/relationships/hyperlink" Target="https://home.90phut4.xyz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gif"/><Relationship Id="rId7" Type="http://schemas.openxmlformats.org/officeDocument/2006/relationships/image" Target="../media/image1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t3260.wordpress.com/2022/11/11/nhom-20-project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507592" y="672914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70525" y="546156"/>
            <a:ext cx="17048010" cy="7475474"/>
            <a:chOff x="-2159919" y="-2942376"/>
            <a:chExt cx="14752433" cy="9967305"/>
          </a:xfrm>
        </p:grpSpPr>
        <p:sp>
          <p:nvSpPr>
            <p:cNvPr id="4" name="TextBox 4"/>
            <p:cNvSpPr txBox="1"/>
            <p:nvPr/>
          </p:nvSpPr>
          <p:spPr>
            <a:xfrm>
              <a:off x="-2159919" y="-2942376"/>
              <a:ext cx="12592514" cy="2462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000000"/>
                  </a:solidFill>
                  <a:latin typeface="Baloo"/>
                </a:rPr>
                <a:t>Đại học Bách khoa Hà Nội</a:t>
              </a:r>
            </a:p>
            <a:p>
              <a:pPr algn="ctr"/>
              <a:r>
                <a:rPr lang="en-US" sz="5400" b="1">
                  <a:solidFill>
                    <a:srgbClr val="000000"/>
                  </a:solidFill>
                  <a:latin typeface="Arial Nova Cond Light" panose="020B0604020202020204" pitchFamily="34" charset="0"/>
                </a:rPr>
                <a:t>HaNoi University of Science and Technology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91127"/>
              <a:ext cx="12592514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 lang="en-US" sz="3125">
                <a:solidFill>
                  <a:srgbClr val="000000"/>
                </a:solidFill>
                <a:latin typeface="Clear Sans Regular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D3F810D-6045-FC7E-EC33-6DB92B34879B}"/>
                </a:ext>
              </a:extLst>
            </p:cNvPr>
            <p:cNvSpPr txBox="1"/>
            <p:nvPr/>
          </p:nvSpPr>
          <p:spPr>
            <a:xfrm>
              <a:off x="-2026780" y="1484947"/>
              <a:ext cx="12592514" cy="553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1500" b="1">
                  <a:solidFill>
                    <a:srgbClr val="000000"/>
                  </a:solidFill>
                  <a:latin typeface="Baloo"/>
                </a:rPr>
                <a:t>Đề tài</a:t>
              </a:r>
            </a:p>
            <a:p>
              <a:pPr algn="ctr">
                <a:lnSpc>
                  <a:spcPts val="10800"/>
                </a:lnSpc>
              </a:pPr>
              <a:r>
                <a:rPr lang="en-US" sz="8800" b="1">
                  <a:solidFill>
                    <a:srgbClr val="000000"/>
                  </a:solidFill>
                  <a:latin typeface="Baloo"/>
                </a:rPr>
                <a:t>Xây dựng website quản lý sân bóng</a:t>
              </a:r>
              <a:endParaRPr lang="en-US" sz="7200" b="1">
                <a:solidFill>
                  <a:srgbClr val="000000"/>
                </a:solidFill>
                <a:latin typeface="Arial Nova Cond Light" panose="020B0604020202020204" pitchFamily="34" charset="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0CBE8860-920C-1003-B592-E385BD9C87FA}"/>
              </a:ext>
            </a:extLst>
          </p:cNvPr>
          <p:cNvGrpSpPr/>
          <p:nvPr/>
        </p:nvGrpSpPr>
        <p:grpSpPr>
          <a:xfrm>
            <a:off x="15024052" y="0"/>
            <a:ext cx="3236082" cy="3314700"/>
            <a:chOff x="10653764" y="-2708"/>
            <a:chExt cx="1538237" cy="1227078"/>
          </a:xfrm>
        </p:grpSpPr>
        <p:pic>
          <p:nvPicPr>
            <p:cNvPr id="9" name="Hình ảnh 8">
              <a:extLst>
                <a:ext uri="{FF2B5EF4-FFF2-40B4-BE49-F238E27FC236}">
                  <a16:creationId xmlns:a16="http://schemas.microsoft.com/office/drawing/2014/main" id="{18FEA483-3C96-FABA-4545-7D1898A4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4735" y="-2708"/>
              <a:ext cx="817266" cy="1227078"/>
            </a:xfrm>
            <a:prstGeom prst="rect">
              <a:avLst/>
            </a:prstGeom>
          </p:spPr>
        </p:pic>
        <p:pic>
          <p:nvPicPr>
            <p:cNvPr id="10" name="Picture 2" descr="Ngành Điện tử Viễn thông, Đại học Bách Khoa Hà Nội | Facebook">
              <a:extLst>
                <a:ext uri="{FF2B5EF4-FFF2-40B4-BE49-F238E27FC236}">
                  <a16:creationId xmlns:a16="http://schemas.microsoft.com/office/drawing/2014/main" id="{2F78941C-55FE-087F-726A-5D266FE64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3764" y="-2708"/>
              <a:ext cx="720971" cy="69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640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.1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trang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chủ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admin</a:t>
            </a: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74454DB-A488-9070-BF54-1C0A4C97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3" y="3456962"/>
            <a:ext cx="16573933" cy="5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20574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4270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.2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sân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cho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admin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văn bản, máy tính, thiết bị điện tử, ảnh chụp màn hình&#10;&#10;Mô tả được tạo tự động">
            <a:extLst>
              <a:ext uri="{FF2B5EF4-FFF2-40B4-BE49-F238E27FC236}">
                <a16:creationId xmlns:a16="http://schemas.microsoft.com/office/drawing/2014/main" id="{52E0DBE9-9A67-67BD-5789-B32464CF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190262"/>
            <a:ext cx="15468600" cy="66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8806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565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.3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đơn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hàng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cho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admin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văn bản, máy tính, đen, ảnh chụp màn hình&#10;&#10;Mô tả được tạo tự động">
            <a:extLst>
              <a:ext uri="{FF2B5EF4-FFF2-40B4-BE49-F238E27FC236}">
                <a16:creationId xmlns:a16="http://schemas.microsoft.com/office/drawing/2014/main" id="{78983220-A7FA-CA5B-CB9F-D61C7232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505" y="3390447"/>
            <a:ext cx="14698990" cy="63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014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565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.4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khách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hang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cho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admin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văn bản, ảnh chụp màn hình, trong nhà&#10;&#10;Mô tả được tạo tự động">
            <a:extLst>
              <a:ext uri="{FF2B5EF4-FFF2-40B4-BE49-F238E27FC236}">
                <a16:creationId xmlns:a16="http://schemas.microsoft.com/office/drawing/2014/main" id="{450D7E7A-9A04-D806-9186-E5A565691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89" y="3841058"/>
            <a:ext cx="1760342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8956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565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trang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chủ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A3FF4DA4-9142-6DE8-E774-77930A6B2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050" y="3163313"/>
            <a:ext cx="13743900" cy="70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325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565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5.6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đăng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ký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515C17E-2150-F59E-BA7D-AEFAED4E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89" y="3094334"/>
            <a:ext cx="6673821" cy="70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81421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5029200" indent="-4800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5.7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đăng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nhập</a:t>
            </a:r>
            <a:endParaRPr lang="en-US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515C17E-2150-F59E-BA7D-AEFAED4EE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89" y="3094334"/>
            <a:ext cx="6673821" cy="70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428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7200" indent="-221615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5.8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chọn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sân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5799A478-0F65-9DBD-05CF-59EC0F12D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" y="3056840"/>
            <a:ext cx="15430500" cy="70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1027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7200" indent="-221615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5.9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thông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tin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sân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6A2E028-71F4-0391-38EE-5BEA836E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369883"/>
            <a:ext cx="12944476" cy="67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6530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7200" indent="-221615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5.10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đặt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sân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bàn&#10;&#10;Mô tả được tạo tự động">
            <a:extLst>
              <a:ext uri="{FF2B5EF4-FFF2-40B4-BE49-F238E27FC236}">
                <a16:creationId xmlns:a16="http://schemas.microsoft.com/office/drawing/2014/main" id="{34880D8D-99FB-E2FB-E612-BA3B9EC91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3" y="3368144"/>
            <a:ext cx="17236433" cy="59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129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66577" y="1087242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Giới thiệu về nhóm 20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0400" y="3578587"/>
            <a:ext cx="11201400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4000">
                <a:solidFill>
                  <a:srgbClr val="000000"/>
                </a:solidFill>
                <a:latin typeface="Baloo"/>
              </a:rPr>
              <a:t>Giảng viên hướng dẫn:  ThS. Hoàng Quang Huy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00400" y="4962722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Sinh viên thực hiện: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5400" y="5035311"/>
            <a:ext cx="11794473" cy="301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Phan Công Tài                    20203566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Đinh Việt Thắng                20200607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Phạm Lê Quyền                 20203758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Nguyễn Vũ Trọng Tuấn 20203633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Nguyễn Trọng Hiếu         20200685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616895" y="4513025"/>
            <a:ext cx="3215480" cy="8332470"/>
          </a:xfrm>
          <a:prstGeom prst="rect">
            <a:avLst/>
          </a:prstGeom>
        </p:spPr>
      </p:pic>
      <p:grpSp>
        <p:nvGrpSpPr>
          <p:cNvPr id="22" name="Nhóm 21">
            <a:extLst>
              <a:ext uri="{FF2B5EF4-FFF2-40B4-BE49-F238E27FC236}">
                <a16:creationId xmlns:a16="http://schemas.microsoft.com/office/drawing/2014/main" id="{712636CD-23BF-99AA-34E9-1CACACE13A5C}"/>
              </a:ext>
            </a:extLst>
          </p:cNvPr>
          <p:cNvGrpSpPr/>
          <p:nvPr/>
        </p:nvGrpSpPr>
        <p:grpSpPr>
          <a:xfrm>
            <a:off x="14971114" y="1315"/>
            <a:ext cx="3319934" cy="2986913"/>
            <a:chOff x="10653764" y="-2708"/>
            <a:chExt cx="1538237" cy="1227078"/>
          </a:xfrm>
        </p:grpSpPr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A1C011CB-21A3-8B5F-6340-F438BEC62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4735" y="-2708"/>
              <a:ext cx="817266" cy="1227078"/>
            </a:xfrm>
            <a:prstGeom prst="rect">
              <a:avLst/>
            </a:prstGeom>
          </p:spPr>
        </p:pic>
        <p:pic>
          <p:nvPicPr>
            <p:cNvPr id="24" name="Picture 2" descr="Ngành Điện tử Viễn thông, Đại học Bách Khoa Hà Nội | Facebook">
              <a:extLst>
                <a:ext uri="{FF2B5EF4-FFF2-40B4-BE49-F238E27FC236}">
                  <a16:creationId xmlns:a16="http://schemas.microsoft.com/office/drawing/2014/main" id="{31DD2EE9-0CCD-6645-BFC4-DC40EF8D8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3764" y="-2708"/>
              <a:ext cx="720971" cy="69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D1E6D29B-3745-9707-D2BE-903F6CE8D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420018"/>
            <a:ext cx="785377" cy="785377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6B1A916B-96C0-85E6-28AB-D241D9C2B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714" y="4781262"/>
            <a:ext cx="785377" cy="78537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0215" indent="-221615" algn="l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5.11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15605D15-2E80-57B7-76D9-E8E85FB31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329843"/>
            <a:ext cx="9906000" cy="6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1568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0215" indent="-221615" algn="just">
              <a:lnSpc>
                <a:spcPct val="107000"/>
              </a:lnSpc>
              <a:spcBef>
                <a:spcPts val="200"/>
              </a:spcBef>
            </a:pPr>
            <a:r>
              <a:rPr lang="vi-VN" sz="4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5.12 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Giao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thông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tin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liên</a:t>
            </a:r>
            <a:r>
              <a:rPr lang="en-US" sz="4400" b="1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hệ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AF88432F-F8D0-FAFD-D7BC-2F83BF45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4" y="3190262"/>
            <a:ext cx="12472408" cy="66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3706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0215" indent="-221615" algn="just">
              <a:lnSpc>
                <a:spcPct val="107000"/>
              </a:lnSpc>
              <a:spcBef>
                <a:spcPts val="200"/>
              </a:spcBef>
            </a:pPr>
            <a:r>
              <a:rPr lang="vi-VN" sz="4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5.13 Giao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thông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tin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khách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hàng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4E3AF62-43A0-6B5F-F559-28F21AE4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3369884"/>
            <a:ext cx="9525000" cy="64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1143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1506200" cy="28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5: Demo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sản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phẩm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sản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phẩm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450215" indent="-221615" algn="just">
              <a:lnSpc>
                <a:spcPct val="107000"/>
              </a:lnSpc>
              <a:spcBef>
                <a:spcPts val="200"/>
              </a:spcBef>
            </a:pPr>
            <a:r>
              <a:rPr lang="vi-VN" sz="4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5.14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thử</a:t>
            </a:r>
            <a:endParaRPr lang="vi-VN" sz="4400" b="1" dirty="0"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26EC3-F39E-7BDB-F1E1-3B1BD81F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48633" y="266700"/>
            <a:ext cx="1750982" cy="1750982"/>
          </a:xfrm>
          <a:prstGeom prst="rect">
            <a:avLst/>
          </a:prstGeom>
        </p:spPr>
      </p:pic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3089E095-8B55-3AA9-80E9-A7E6A17A7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195284"/>
              </p:ext>
            </p:extLst>
          </p:nvPr>
        </p:nvGraphicFramePr>
        <p:xfrm>
          <a:off x="1843139" y="3124368"/>
          <a:ext cx="15592321" cy="7117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3824">
                  <a:extLst>
                    <a:ext uri="{9D8B030D-6E8A-4147-A177-3AD203B41FA5}">
                      <a16:colId xmlns:a16="http://schemas.microsoft.com/office/drawing/2014/main" val="2860137682"/>
                    </a:ext>
                  </a:extLst>
                </a:gridCol>
                <a:gridCol w="4352508">
                  <a:extLst>
                    <a:ext uri="{9D8B030D-6E8A-4147-A177-3AD203B41FA5}">
                      <a16:colId xmlns:a16="http://schemas.microsoft.com/office/drawing/2014/main" val="2045975101"/>
                    </a:ext>
                  </a:extLst>
                </a:gridCol>
                <a:gridCol w="4052336">
                  <a:extLst>
                    <a:ext uri="{9D8B030D-6E8A-4147-A177-3AD203B41FA5}">
                      <a16:colId xmlns:a16="http://schemas.microsoft.com/office/drawing/2014/main" val="922110313"/>
                    </a:ext>
                  </a:extLst>
                </a:gridCol>
                <a:gridCol w="3443653">
                  <a:extLst>
                    <a:ext uri="{9D8B030D-6E8A-4147-A177-3AD203B41FA5}">
                      <a16:colId xmlns:a16="http://schemas.microsoft.com/office/drawing/2014/main" val="3477878186"/>
                    </a:ext>
                  </a:extLst>
                </a:gridCol>
              </a:tblGrid>
              <a:tr h="2859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Hướng Test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 đợi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304253"/>
                  </a:ext>
                </a:extLst>
              </a:tr>
              <a:tr h="4359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bóng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thị.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17798"/>
                  </a:ext>
                </a:extLst>
              </a:tr>
              <a:tr h="17128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bóng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 đặt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 được sân.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929843"/>
                  </a:ext>
                </a:extLst>
              </a:tr>
              <a:tr h="34384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712071"/>
                  </a:ext>
                </a:extLst>
              </a:tr>
              <a:tr h="35998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toán thử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toán được tiền online.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934410"/>
                  </a:ext>
                </a:extLst>
              </a:tr>
              <a:tr h="5217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 sửa thông tin sân bóng (Admin).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 sửa được thông tin.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638638"/>
                  </a:ext>
                </a:extLst>
              </a:tr>
              <a:tr h="3411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báo tin tức về bóng đá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thị tin tức trực tiếp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20269"/>
                  </a:ext>
                </a:extLst>
              </a:tr>
              <a:tr h="5217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tài khoản khách hàng (Admin).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xóa, thêm tài khoản khách hàng.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92349"/>
                  </a:ext>
                </a:extLst>
              </a:tr>
              <a:tr h="34384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đơn hàng (Admin).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đòng ý, từ chối đơn hàng.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66492"/>
                  </a:ext>
                </a:extLst>
              </a:tr>
              <a:tr h="5217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nhập, đăng ký tài khoản.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nhâp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trực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78110"/>
                  </a:ext>
                </a:extLst>
              </a:tr>
              <a:tr h="52173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 lại tài khoản khi quên mật khẩu.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 lấy lại tài khoản qua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công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739815"/>
                  </a:ext>
                </a:extLst>
              </a:tr>
              <a:tr h="7787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sân.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 trực tiếp trên web.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dánh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bóng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902607"/>
                  </a:ext>
                </a:extLst>
              </a:tr>
              <a:tr h="34384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online.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 chọn đối thủ online.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chọn đối.</a:t>
                      </a:r>
                      <a:endParaRPr lang="vi-VN" sz="2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Đang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vi-VN" sz="2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46" marR="4354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05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314362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3868400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6: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Đánh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giá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và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định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hướng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phát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triển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sản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phẩm</a:t>
            </a:r>
            <a:endParaRPr lang="vi-VN" sz="9000" b="1" kern="0" dirty="0">
              <a:effectLst/>
              <a:latin typeface="Baloo" panose="020B0604020202020204" charset="0"/>
              <a:ea typeface="Yu Gothic Light" panose="020B0300000000000000" pitchFamily="34" charset="-128"/>
              <a:cs typeface="Baloo" panose="020B060402020202020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DFD5A25-A007-52F9-79F3-0ADFC6C50108}"/>
              </a:ext>
            </a:extLst>
          </p:cNvPr>
          <p:cNvSpPr txBox="1"/>
          <p:nvPr/>
        </p:nvSpPr>
        <p:spPr>
          <a:xfrm>
            <a:off x="2133600" y="3230589"/>
            <a:ext cx="14020800" cy="623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6.1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Ưu</a:t>
            </a: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điểm</a:t>
            </a:r>
            <a:endParaRPr lang="vi-VN" sz="5000" b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di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 &amp; Android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Linh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3074" name="Picture 2" descr="🤔 mặt suy nghĩ - �? nghĩa biểu tượng cảm xúc">
            <a:extLst>
              <a:ext uri="{FF2B5EF4-FFF2-40B4-BE49-F238E27FC236}">
                <a16:creationId xmlns:a16="http://schemas.microsoft.com/office/drawing/2014/main" id="{A32C5A43-C0F6-FEE9-C40E-24D41EDC2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83" y="2667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8A8ABF6-8495-50CA-733D-022F84F34DAE}"/>
              </a:ext>
            </a:extLst>
          </p:cNvPr>
          <p:cNvSpPr txBox="1"/>
          <p:nvPr/>
        </p:nvSpPr>
        <p:spPr>
          <a:xfrm>
            <a:off x="26136600" y="4030414"/>
            <a:ext cx="14020800" cy="37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6.2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Hạn</a:t>
            </a: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chế</a:t>
            </a:r>
            <a:endParaRPr lang="vi-VN" sz="5000" b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479058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3868400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6: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Đánh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giá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và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định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hướng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phát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triển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sản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phẩm</a:t>
            </a:r>
            <a:endParaRPr lang="vi-VN" sz="9000" b="1" kern="0" dirty="0">
              <a:effectLst/>
              <a:latin typeface="Baloo" panose="020B0604020202020204" charset="0"/>
              <a:ea typeface="Yu Gothic Light" panose="020B0300000000000000" pitchFamily="34" charset="-128"/>
              <a:cs typeface="Baloo" panose="020B060402020202020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DFD5A25-A007-52F9-79F3-0ADFC6C50108}"/>
              </a:ext>
            </a:extLst>
          </p:cNvPr>
          <p:cNvSpPr txBox="1"/>
          <p:nvPr/>
        </p:nvSpPr>
        <p:spPr>
          <a:xfrm>
            <a:off x="2133600" y="3203640"/>
            <a:ext cx="14020800" cy="37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6.2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Hạn</a:t>
            </a: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chế</a:t>
            </a:r>
            <a:endParaRPr lang="vi-VN" sz="5000" b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pic>
        <p:nvPicPr>
          <p:cNvPr id="2052" name="Picture 4" descr="🤔 mặt suy nghĩ - �? nghĩa biểu tượng cảm xúc">
            <a:extLst>
              <a:ext uri="{FF2B5EF4-FFF2-40B4-BE49-F238E27FC236}">
                <a16:creationId xmlns:a16="http://schemas.microsoft.com/office/drawing/2014/main" id="{2BBDFB66-47F1-1353-9F4C-F49505D7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726AE01-DABA-D5D9-EF2F-8034901063CE}"/>
              </a:ext>
            </a:extLst>
          </p:cNvPr>
          <p:cNvSpPr txBox="1"/>
          <p:nvPr/>
        </p:nvSpPr>
        <p:spPr>
          <a:xfrm>
            <a:off x="-19088100" y="3230589"/>
            <a:ext cx="14020800" cy="623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6.1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Ưu</a:t>
            </a: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điểm</a:t>
            </a:r>
            <a:endParaRPr lang="vi-VN" sz="5000" b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di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 &amp; Android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Linh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895D3F7-E73B-6868-46B9-56176975989D}"/>
              </a:ext>
            </a:extLst>
          </p:cNvPr>
          <p:cNvSpPr txBox="1"/>
          <p:nvPr/>
        </p:nvSpPr>
        <p:spPr>
          <a:xfrm>
            <a:off x="25234338" y="3541828"/>
            <a:ext cx="14020800" cy="592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6.3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endParaRPr lang="en-US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tabLst>
                <a:tab pos="1721485" algn="l"/>
              </a:tabLst>
            </a:pPr>
            <a:r>
              <a:rPr lang="en-US" sz="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tabLst>
                <a:tab pos="1721485" algn="l"/>
              </a:tabLst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1721485" algn="l"/>
              </a:tabLst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hẻ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endParaRPr lang="vi-VN" sz="5000" dirty="0"/>
          </a:p>
        </p:txBody>
      </p:sp>
    </p:spTree>
    <p:extLst>
      <p:ext uri="{BB962C8B-B14F-4D97-AF65-F5344CB8AC3E}">
        <p14:creationId xmlns:p14="http://schemas.microsoft.com/office/powerpoint/2010/main" val="54085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6200" y="266701"/>
            <a:ext cx="13868400" cy="296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6: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Đánh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giá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và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định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hướng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phát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triển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sản</a:t>
            </a:r>
            <a:r>
              <a:rPr lang="en-US" sz="9000" b="1" kern="0" dirty="0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 </a:t>
            </a:r>
            <a:r>
              <a:rPr lang="en-US" sz="9000" b="1" kern="0" dirty="0" err="1">
                <a:effectLst/>
                <a:latin typeface="Baloo" panose="020B0604020202020204" charset="0"/>
                <a:ea typeface="Yu Gothic Light" panose="020B0300000000000000" pitchFamily="34" charset="-128"/>
                <a:cs typeface="Baloo" panose="020B0604020202020204" charset="0"/>
              </a:rPr>
              <a:t>phẩm</a:t>
            </a:r>
            <a:endParaRPr lang="vi-VN" sz="9000" b="1" kern="0" dirty="0">
              <a:effectLst/>
              <a:latin typeface="Baloo" panose="020B0604020202020204" charset="0"/>
              <a:ea typeface="Yu Gothic Light" panose="020B0300000000000000" pitchFamily="34" charset="-128"/>
              <a:cs typeface="Baloo" panose="020B060402020202020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DFD5A25-A007-52F9-79F3-0ADFC6C50108}"/>
              </a:ext>
            </a:extLst>
          </p:cNvPr>
          <p:cNvSpPr txBox="1"/>
          <p:nvPr/>
        </p:nvSpPr>
        <p:spPr>
          <a:xfrm>
            <a:off x="2133600" y="3203640"/>
            <a:ext cx="14020800" cy="592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6.3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endParaRPr lang="en-US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tabLst>
                <a:tab pos="1721485" algn="l"/>
              </a:tabLst>
            </a:pPr>
            <a:r>
              <a:rPr lang="en-US" sz="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tabLst>
                <a:tab pos="1721485" algn="l"/>
              </a:tabLst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1721485" algn="l"/>
              </a:tabLst>
            </a:pP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hẻ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endParaRPr lang="vi-VN" sz="5000" dirty="0"/>
          </a:p>
        </p:txBody>
      </p:sp>
      <p:pic>
        <p:nvPicPr>
          <p:cNvPr id="1028" name="Picture 4" descr="🤔 mặt suy nghĩ - �? nghĩa biểu tượng cảm xúc">
            <a:extLst>
              <a:ext uri="{FF2B5EF4-FFF2-40B4-BE49-F238E27FC236}">
                <a16:creationId xmlns:a16="http://schemas.microsoft.com/office/drawing/2014/main" id="{126BEF0A-D46F-0CDB-0AB5-4D6DDB5B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D41C293-537A-4BBA-969B-AE22BA781694}"/>
              </a:ext>
            </a:extLst>
          </p:cNvPr>
          <p:cNvSpPr txBox="1"/>
          <p:nvPr/>
        </p:nvSpPr>
        <p:spPr>
          <a:xfrm>
            <a:off x="-15773400" y="4441874"/>
            <a:ext cx="14020800" cy="37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07000"/>
              </a:lnSpc>
              <a:spcBef>
                <a:spcPts val="200"/>
              </a:spcBef>
            </a:pP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6.2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Hạn</a:t>
            </a:r>
            <a:r>
              <a:rPr lang="en-US" sz="50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chế</a:t>
            </a:r>
            <a:endParaRPr lang="vi-VN" sz="5000" b="1" dirty="0">
              <a:solidFill>
                <a:srgbClr val="1F3864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6849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2560340" cy="22804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66577" y="1087242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7: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Tài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liệu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tham</a:t>
            </a:r>
            <a:r>
              <a:rPr lang="en-US" sz="90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Baloo"/>
              </a:rPr>
              <a:t>khảo</a:t>
            </a:r>
            <a:endParaRPr lang="en-US" sz="9000" dirty="0">
              <a:solidFill>
                <a:srgbClr val="000000"/>
              </a:solidFill>
              <a:latin typeface="Baloo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616895" y="4513025"/>
            <a:ext cx="3215480" cy="8332470"/>
          </a:xfrm>
          <a:prstGeom prst="rect">
            <a:avLst/>
          </a:prstGeom>
        </p:spPr>
      </p:pic>
      <p:grpSp>
        <p:nvGrpSpPr>
          <p:cNvPr id="22" name="Nhóm 21">
            <a:extLst>
              <a:ext uri="{FF2B5EF4-FFF2-40B4-BE49-F238E27FC236}">
                <a16:creationId xmlns:a16="http://schemas.microsoft.com/office/drawing/2014/main" id="{712636CD-23BF-99AA-34E9-1CACACE13A5C}"/>
              </a:ext>
            </a:extLst>
          </p:cNvPr>
          <p:cNvGrpSpPr/>
          <p:nvPr/>
        </p:nvGrpSpPr>
        <p:grpSpPr>
          <a:xfrm>
            <a:off x="14971114" y="1315"/>
            <a:ext cx="3319934" cy="2986913"/>
            <a:chOff x="10653764" y="-2708"/>
            <a:chExt cx="1538237" cy="1227078"/>
          </a:xfrm>
        </p:grpSpPr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A1C011CB-21A3-8B5F-6340-F438BEC62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4735" y="-2708"/>
              <a:ext cx="817266" cy="1227078"/>
            </a:xfrm>
            <a:prstGeom prst="rect">
              <a:avLst/>
            </a:prstGeom>
          </p:spPr>
        </p:pic>
        <p:pic>
          <p:nvPicPr>
            <p:cNvPr id="24" name="Picture 2" descr="Ngành Điện tử Viễn thông, Đại học Bách Khoa Hà Nội | Facebook">
              <a:extLst>
                <a:ext uri="{FF2B5EF4-FFF2-40B4-BE49-F238E27FC236}">
                  <a16:creationId xmlns:a16="http://schemas.microsoft.com/office/drawing/2014/main" id="{31DD2EE9-0CCD-6645-BFC4-DC40EF8D8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3764" y="-2708"/>
              <a:ext cx="720971" cy="69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D1E6D29B-3745-9707-D2BE-903F6CE8D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035" y="970459"/>
            <a:ext cx="1584372" cy="158437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F271DA0-ABD5-A297-8D35-0DEBBCD0F34A}"/>
              </a:ext>
            </a:extLst>
          </p:cNvPr>
          <p:cNvSpPr txBox="1"/>
          <p:nvPr/>
        </p:nvSpPr>
        <p:spPr>
          <a:xfrm>
            <a:off x="4977765" y="3747969"/>
            <a:ext cx="8332470" cy="147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50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https://home.90phut4.xyz/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B2FCE92-D2D0-CD50-DCE2-D54DA98CF0D5}"/>
              </a:ext>
            </a:extLst>
          </p:cNvPr>
          <p:cNvSpPr txBox="1"/>
          <p:nvPr/>
        </p:nvSpPr>
        <p:spPr>
          <a:xfrm>
            <a:off x="3974782" y="5226835"/>
            <a:ext cx="10338435" cy="86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50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http://qldv.congdoangdvn.org.vn/</a:t>
            </a:r>
            <a:endParaRPr lang="vi-VN" sz="5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4186140"/>
            <a:ext cx="11810151" cy="350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7700">
                <a:solidFill>
                  <a:srgbClr val="000000"/>
                </a:solidFill>
                <a:latin typeface="Baloo"/>
              </a:rPr>
              <a:t>Cảm ơn thầy và các bạn đã lắng nghe bài giới thiệu của nhóm 20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8803" y="1199934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Các nội dung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718" y="4148849"/>
            <a:ext cx="4629628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Giới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thiệu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đề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tài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82167" y="4148849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Sơ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đồ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chức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năng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20600" y="4148849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Sơ đồ Usecase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35EFFB11-944C-C430-5794-652DCDAABE27}"/>
              </a:ext>
            </a:extLst>
          </p:cNvPr>
          <p:cNvSpPr txBox="1"/>
          <p:nvPr/>
        </p:nvSpPr>
        <p:spPr>
          <a:xfrm>
            <a:off x="585718" y="6613593"/>
            <a:ext cx="4629628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Thiết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kế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databae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6FCF7757-2D71-FAF1-9FF8-073F9DEF93DD}"/>
              </a:ext>
            </a:extLst>
          </p:cNvPr>
          <p:cNvSpPr txBox="1"/>
          <p:nvPr/>
        </p:nvSpPr>
        <p:spPr>
          <a:xfrm>
            <a:off x="6765074" y="6609694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Demo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sản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phẩm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C5CDF4DD-427D-5BA2-9E92-108E419AC950}"/>
              </a:ext>
            </a:extLst>
          </p:cNvPr>
          <p:cNvSpPr txBox="1"/>
          <p:nvPr/>
        </p:nvSpPr>
        <p:spPr>
          <a:xfrm>
            <a:off x="6765074" y="9067827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Tài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liệu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tham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/>
                <a:ea typeface="+mn-ea"/>
                <a:cs typeface="+mn-cs"/>
              </a:rPr>
              <a:t>khảo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5750F53E-8CDA-D6BB-017B-42A11D05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45" y="5336544"/>
            <a:ext cx="1061773" cy="1061773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06B0FEEA-9B8B-59F4-EBCB-C66D4A26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8582004" y="2782282"/>
            <a:ext cx="958179" cy="958179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2D203ACD-1094-FD29-BA69-49D3BA4D1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6831" y="2773327"/>
            <a:ext cx="958178" cy="958178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9B0C5B9E-8811-1958-21F9-761CC5045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647" y="5143500"/>
            <a:ext cx="1164890" cy="1164890"/>
          </a:xfrm>
          <a:prstGeom prst="rect">
            <a:avLst/>
          </a:prstGeom>
        </p:spPr>
      </p:pic>
      <p:pic>
        <p:nvPicPr>
          <p:cNvPr id="45" name="Hình ảnh 44">
            <a:extLst>
              <a:ext uri="{FF2B5EF4-FFF2-40B4-BE49-F238E27FC236}">
                <a16:creationId xmlns:a16="http://schemas.microsoft.com/office/drawing/2014/main" id="{EFFE044E-3561-A675-72A8-DA2D63E3E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122" y="2732507"/>
            <a:ext cx="1202820" cy="120282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BB7977D-1FA0-C03F-578A-D5EDF702C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0639" y="7624847"/>
            <a:ext cx="1164891" cy="1164891"/>
          </a:xfrm>
          <a:prstGeom prst="rect">
            <a:avLst/>
          </a:prstGeom>
        </p:spPr>
      </p:pic>
      <p:pic>
        <p:nvPicPr>
          <p:cNvPr id="5" name="Picture 2" descr="🤔 mặt suy nghĩ - �? nghĩa biểu tượng cảm xúc">
            <a:extLst>
              <a:ext uri="{FF2B5EF4-FFF2-40B4-BE49-F238E27FC236}">
                <a16:creationId xmlns:a16="http://schemas.microsoft.com/office/drawing/2014/main" id="{E4AEE054-0BDD-CA36-5F8C-7369ECA0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628" y="5139400"/>
            <a:ext cx="1398583" cy="13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31BD8206-D031-9F6B-123D-F80B040237BE}"/>
              </a:ext>
            </a:extLst>
          </p:cNvPr>
          <p:cNvSpPr txBox="1"/>
          <p:nvPr/>
        </p:nvSpPr>
        <p:spPr>
          <a:xfrm>
            <a:off x="12578254" y="6609693"/>
            <a:ext cx="499533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000000"/>
                </a:solidFill>
                <a:latin typeface="Baloo"/>
              </a:rPr>
              <a:t>Đánh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giá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định</a:t>
            </a:r>
            <a:r>
              <a:rPr lang="en-US" sz="36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</a:rPr>
              <a:t>hướng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677859" y="-677858"/>
            <a:ext cx="2819231" cy="417494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05000" y="215228"/>
            <a:ext cx="16230600" cy="9856544"/>
            <a:chOff x="-1655892" y="-3575846"/>
            <a:chExt cx="12024031" cy="13142058"/>
          </a:xfrm>
        </p:grpSpPr>
        <p:sp>
          <p:nvSpPr>
            <p:cNvPr id="7" name="TextBox 7"/>
            <p:cNvSpPr txBox="1"/>
            <p:nvPr/>
          </p:nvSpPr>
          <p:spPr>
            <a:xfrm>
              <a:off x="25742" y="2551739"/>
              <a:ext cx="10342397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lang="en-US" sz="320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655892" y="-3575846"/>
              <a:ext cx="11798227" cy="131420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6000" b="1" dirty="0">
                  <a:solidFill>
                    <a:srgbClr val="000000"/>
                  </a:solidFill>
                  <a:latin typeface="Baloo"/>
                </a:rPr>
                <a:t>1: </a:t>
              </a:r>
              <a:r>
                <a:rPr lang="en-US" sz="6000" b="1" dirty="0" err="1">
                  <a:solidFill>
                    <a:srgbClr val="000000"/>
                  </a:solidFill>
                  <a:latin typeface="Baloo"/>
                </a:rPr>
                <a:t>Giới</a:t>
              </a:r>
              <a:r>
                <a:rPr lang="en-US" sz="60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6000" b="1" dirty="0" err="1">
                  <a:solidFill>
                    <a:srgbClr val="000000"/>
                  </a:solidFill>
                  <a:latin typeface="Baloo"/>
                </a:rPr>
                <a:t>thiệu</a:t>
              </a:r>
              <a:r>
                <a:rPr lang="en-US" sz="60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6000" b="1" dirty="0" err="1">
                  <a:solidFill>
                    <a:srgbClr val="000000"/>
                  </a:solidFill>
                  <a:latin typeface="Baloo"/>
                </a:rPr>
                <a:t>đề</a:t>
              </a:r>
              <a:r>
                <a:rPr lang="en-US" sz="60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6000" b="1" dirty="0" err="1">
                  <a:solidFill>
                    <a:srgbClr val="000000"/>
                  </a:solidFill>
                  <a:latin typeface="Baloo"/>
                </a:rPr>
                <a:t>tài</a:t>
              </a:r>
              <a:endParaRPr lang="en-US" sz="6000" b="1" dirty="0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r>
                <a:rPr lang="en-US" sz="5400" b="1" dirty="0">
                  <a:solidFill>
                    <a:srgbClr val="000000"/>
                  </a:solidFill>
                  <a:latin typeface="Baloo"/>
                </a:rPr>
                <a:t>1.1: </a:t>
              </a:r>
              <a:r>
                <a:rPr lang="en-US" sz="5400" b="1" dirty="0" err="1">
                  <a:solidFill>
                    <a:srgbClr val="000000"/>
                  </a:solidFill>
                  <a:latin typeface="Baloo"/>
                </a:rPr>
                <a:t>Mục</a:t>
              </a:r>
              <a:r>
                <a:rPr lang="en-US" sz="54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5400" b="1" dirty="0" err="1">
                  <a:solidFill>
                    <a:srgbClr val="000000"/>
                  </a:solidFill>
                  <a:latin typeface="Baloo"/>
                </a:rPr>
                <a:t>tiêu</a:t>
              </a:r>
              <a:r>
                <a:rPr lang="en-US" sz="54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5400" b="1" dirty="0" err="1">
                  <a:solidFill>
                    <a:srgbClr val="000000"/>
                  </a:solidFill>
                  <a:latin typeface="Baloo"/>
                </a:rPr>
                <a:t>của</a:t>
              </a:r>
              <a:r>
                <a:rPr lang="en-US" sz="5400" b="1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5400" b="1" dirty="0" err="1">
                  <a:solidFill>
                    <a:srgbClr val="000000"/>
                  </a:solidFill>
                  <a:latin typeface="Baloo"/>
                </a:rPr>
                <a:t>nhóm</a:t>
              </a:r>
              <a:endParaRPr lang="en-US" sz="5400" b="1" dirty="0">
                <a:solidFill>
                  <a:srgbClr val="000000"/>
                </a:solidFill>
                <a:latin typeface="Baloo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Hoàn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thành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tốt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báo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cáo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giữa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kì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và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báo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cáo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cuối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kì</a:t>
              </a:r>
              <a:endParaRPr lang="en-US" sz="4800" b="1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Tạo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ra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được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sản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phẩm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theo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đề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tài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của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nhóm</a:t>
              </a:r>
              <a:endParaRPr lang="en-US" sz="4800" b="1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Đạt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điểm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số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cao</a:t>
              </a:r>
              <a:r>
                <a:rPr lang="en-US" sz="4800" b="1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4800" b="1" dirty="0" err="1">
                  <a:solidFill>
                    <a:srgbClr val="000000"/>
                  </a:solidFill>
                  <a:latin typeface="Arial Narrow" panose="020B0606020202030204" pitchFamily="34" charset="0"/>
                </a:rPr>
                <a:t>nhất</a:t>
              </a:r>
              <a:endParaRPr lang="en-US" sz="4800" b="1" dirty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5400" b="1" dirty="0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 dirty="0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 dirty="0">
                <a:solidFill>
                  <a:srgbClr val="000000"/>
                </a:solidFill>
                <a:latin typeface="Baloo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1C76D4C-A214-CD41-176D-E2021C67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28" y="6170550"/>
            <a:ext cx="3034034" cy="303403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A4DE349-EC64-4DC4-AE1E-358CA8341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537" y="-175791"/>
            <a:ext cx="3475126" cy="34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816557" y="-816557"/>
            <a:ext cx="3396085" cy="5029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05000" y="782348"/>
            <a:ext cx="16230600" cy="5655394"/>
            <a:chOff x="-1655892" y="-2819686"/>
            <a:chExt cx="12024031" cy="7540525"/>
          </a:xfrm>
        </p:grpSpPr>
        <p:sp>
          <p:nvSpPr>
            <p:cNvPr id="7" name="TextBox 7"/>
            <p:cNvSpPr txBox="1"/>
            <p:nvPr/>
          </p:nvSpPr>
          <p:spPr>
            <a:xfrm>
              <a:off x="25742" y="2551739"/>
              <a:ext cx="10342397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lang="en-US" sz="320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655892" y="-2819686"/>
              <a:ext cx="11798227" cy="75405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000" b="1">
                  <a:solidFill>
                    <a:srgbClr val="000000"/>
                  </a:solidFill>
                  <a:latin typeface="Baloo"/>
                </a:rPr>
                <a:t>1: Giới thiệu đề tài</a:t>
              </a:r>
            </a:p>
            <a:p>
              <a:r>
                <a:rPr lang="en-US" sz="5400" b="1">
                  <a:solidFill>
                    <a:srgbClr val="000000"/>
                  </a:solidFill>
                  <a:latin typeface="Baloo"/>
                </a:rPr>
                <a:t>1.2: Thành viên &amp; Nhiệm vụ</a:t>
              </a:r>
            </a:p>
            <a:p>
              <a:pPr>
                <a:lnSpc>
                  <a:spcPct val="150000"/>
                </a:lnSpc>
              </a:pPr>
              <a:endParaRPr lang="en-US" sz="5400" b="1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>
                <a:solidFill>
                  <a:srgbClr val="000000"/>
                </a:solidFill>
                <a:latin typeface="Baloo"/>
              </a:endParaRPr>
            </a:p>
          </p:txBody>
        </p:sp>
      </p:grpSp>
      <p:graphicFrame>
        <p:nvGraphicFramePr>
          <p:cNvPr id="9" name="Bảng 9">
            <a:extLst>
              <a:ext uri="{FF2B5EF4-FFF2-40B4-BE49-F238E27FC236}">
                <a16:creationId xmlns:a16="http://schemas.microsoft.com/office/drawing/2014/main" id="{1772817C-4A0F-4CEF-54C5-220E8383F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79001"/>
              </p:ext>
            </p:extLst>
          </p:nvPr>
        </p:nvGraphicFramePr>
        <p:xfrm>
          <a:off x="1604959" y="2476501"/>
          <a:ext cx="15925799" cy="72389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38841">
                  <a:extLst>
                    <a:ext uri="{9D8B030D-6E8A-4147-A177-3AD203B41FA5}">
                      <a16:colId xmlns:a16="http://schemas.microsoft.com/office/drawing/2014/main" val="2839080086"/>
                    </a:ext>
                  </a:extLst>
                </a:gridCol>
                <a:gridCol w="3397661">
                  <a:extLst>
                    <a:ext uri="{9D8B030D-6E8A-4147-A177-3AD203B41FA5}">
                      <a16:colId xmlns:a16="http://schemas.microsoft.com/office/drawing/2014/main" val="1932286096"/>
                    </a:ext>
                  </a:extLst>
                </a:gridCol>
                <a:gridCol w="6589297">
                  <a:extLst>
                    <a:ext uri="{9D8B030D-6E8A-4147-A177-3AD203B41FA5}">
                      <a16:colId xmlns:a16="http://schemas.microsoft.com/office/drawing/2014/main" val="4223661789"/>
                    </a:ext>
                  </a:extLst>
                </a:gridCol>
              </a:tblGrid>
              <a:tr h="68860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Họ và tên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MSSV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Nhiệm vụ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5075746"/>
                  </a:ext>
                </a:extLst>
              </a:tr>
              <a:tr h="109671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Phan Công Tài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20203566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Nhóm trưởng, BackEnd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038543"/>
                  </a:ext>
                </a:extLst>
              </a:tr>
              <a:tr h="109671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Đinh Việt Thắng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20200607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FrontEnd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038172"/>
                  </a:ext>
                </a:extLst>
              </a:tr>
              <a:tr h="109671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Phạm Lê Quyền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20203758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Xmind, Usecase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934857"/>
                  </a:ext>
                </a:extLst>
              </a:tr>
              <a:tr h="109671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Nguyễn Vũ Trọng Tuấn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20203633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Slide, Xmind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848592"/>
                  </a:ext>
                </a:extLst>
              </a:tr>
              <a:tr h="1096718"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Nguyễn Trọng Hiếu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20200685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FrontEnd, Database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77765"/>
                  </a:ext>
                </a:extLst>
              </a:tr>
              <a:tr h="1054369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b="1"/>
                        <a:t>Link bài viết của nhóm: </a:t>
                      </a:r>
                      <a:r>
                        <a:rPr lang="en-US" sz="3200" b="1">
                          <a:hlinkClick r:id="rId3"/>
                        </a:rPr>
                        <a:t>https://et3260.wordpress.com/2022/11/11/nhom-20-project/</a:t>
                      </a:r>
                      <a:endParaRPr lang="en-US" sz="3600" b="1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0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0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9839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30478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677859" y="-677858"/>
            <a:ext cx="2819231" cy="417494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19288" y="0"/>
            <a:ext cx="16216312" cy="6532558"/>
            <a:chOff x="-1645307" y="-3862817"/>
            <a:chExt cx="12013446" cy="8710077"/>
          </a:xfrm>
        </p:grpSpPr>
        <p:sp>
          <p:nvSpPr>
            <p:cNvPr id="7" name="TextBox 7"/>
            <p:cNvSpPr txBox="1"/>
            <p:nvPr/>
          </p:nvSpPr>
          <p:spPr>
            <a:xfrm>
              <a:off x="25742" y="2551739"/>
              <a:ext cx="10342397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lang="en-US" sz="320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645307" y="-3862817"/>
              <a:ext cx="11798227" cy="87100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6000" b="1">
                  <a:solidFill>
                    <a:srgbClr val="000000"/>
                  </a:solidFill>
                  <a:latin typeface="Baloo"/>
                </a:rPr>
                <a:t>1: Giới thiệu đề tài</a:t>
              </a:r>
            </a:p>
            <a:p>
              <a:pPr>
                <a:lnSpc>
                  <a:spcPct val="150000"/>
                </a:lnSpc>
              </a:pPr>
              <a:r>
                <a:rPr lang="en-US" sz="5400" b="1">
                  <a:solidFill>
                    <a:srgbClr val="000000"/>
                  </a:solidFill>
                  <a:latin typeface="Baloo"/>
                </a:rPr>
                <a:t>1.3: Phân tích yêu cầu bài toán</a:t>
              </a:r>
            </a:p>
            <a:p>
              <a:pPr>
                <a:lnSpc>
                  <a:spcPct val="150000"/>
                </a:lnSpc>
              </a:pPr>
              <a:endParaRPr lang="en-US" sz="5400" b="1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>
                <a:solidFill>
                  <a:srgbClr val="000000"/>
                </a:solidFill>
                <a:latin typeface="Baloo"/>
              </a:endParaRPr>
            </a:p>
            <a:p>
              <a:pPr>
                <a:lnSpc>
                  <a:spcPct val="150000"/>
                </a:lnSpc>
              </a:pPr>
              <a:endParaRPr lang="en-US" sz="6000" b="1">
                <a:solidFill>
                  <a:srgbClr val="000000"/>
                </a:solidFill>
                <a:latin typeface="Baloo"/>
              </a:endParaRPr>
            </a:p>
          </p:txBody>
        </p:sp>
      </p:grpSp>
      <p:graphicFrame>
        <p:nvGraphicFramePr>
          <p:cNvPr id="3" name="Bảng 8">
            <a:extLst>
              <a:ext uri="{FF2B5EF4-FFF2-40B4-BE49-F238E27FC236}">
                <a16:creationId xmlns:a16="http://schemas.microsoft.com/office/drawing/2014/main" id="{C25945E1-E517-DC14-1940-3F5C30440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18545"/>
              </p:ext>
            </p:extLst>
          </p:nvPr>
        </p:nvGraphicFramePr>
        <p:xfrm>
          <a:off x="2538412" y="2353150"/>
          <a:ext cx="13463588" cy="76440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731794">
                  <a:extLst>
                    <a:ext uri="{9D8B030D-6E8A-4147-A177-3AD203B41FA5}">
                      <a16:colId xmlns:a16="http://schemas.microsoft.com/office/drawing/2014/main" val="123239034"/>
                    </a:ext>
                  </a:extLst>
                </a:gridCol>
                <a:gridCol w="6731794">
                  <a:extLst>
                    <a:ext uri="{9D8B030D-6E8A-4147-A177-3AD203B41FA5}">
                      <a16:colId xmlns:a16="http://schemas.microsoft.com/office/drawing/2014/main" val="864797387"/>
                    </a:ext>
                  </a:extLst>
                </a:gridCol>
              </a:tblGrid>
              <a:tr h="968930"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Yêu cầu chức năng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Yêu cầu phi chức năng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7841"/>
                  </a:ext>
                </a:extLst>
              </a:tr>
              <a:tr h="6317220"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Sản phẩm được dành cho 2 đối tượng: </a:t>
                      </a:r>
                    </a:p>
                    <a:p>
                      <a:pPr marL="571500" indent="-5715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Người quản lý sân </a:t>
                      </a:r>
                    </a:p>
                    <a:p>
                      <a:pPr marL="571500" indent="-5715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Người thuê sân.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Trong đó có những tính năng cụ thể: 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Xem trạng thái sân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Quản lý các tài khoản đăng kí thuê sân 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Thông tin của từng sân bóng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v"/>
                      </a:pPr>
                      <a:r>
                        <a:rPr lang="en-US" sz="3200"/>
                        <a:t>Chọn đối online</a:t>
                      </a:r>
                    </a:p>
                    <a:p>
                      <a:pPr marL="457200" indent="-457200" algn="l">
                        <a:buFont typeface="Wingdings" panose="05000000000000000000" pitchFamily="2" charset="2"/>
                        <a:buChar char="v"/>
                      </a:pPr>
                      <a:endParaRPr lang="en-US" sz="320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Giao diện đơn giản, dễ nhìn, dễ sử dụng 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Độ trễ giữa thao tác người sử dụng và xử lý web thấp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Đáp ứng được lượng truy cập</a:t>
                      </a:r>
                    </a:p>
                    <a:p>
                      <a:pPr marL="571500" indent="-5715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600"/>
                        <a:t>Dễ dàng cho việc bảo trì, nâng cấp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96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5763876" y="7917758"/>
            <a:ext cx="2660086" cy="23692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767070" y="-767069"/>
            <a:ext cx="3190261" cy="472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62476" y="632687"/>
            <a:ext cx="112014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2: Sơ đồ chức năng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D4395FDF-B202-48DC-5F3F-854EFBFD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2133600" y="632687"/>
            <a:ext cx="1384995" cy="1384995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F4FE1D0-CB80-CA21-C2D1-07CA2F424F98}"/>
              </a:ext>
            </a:extLst>
          </p:cNvPr>
          <p:cNvSpPr/>
          <p:nvPr/>
        </p:nvSpPr>
        <p:spPr>
          <a:xfrm>
            <a:off x="7467600" y="2008157"/>
            <a:ext cx="2971800" cy="6422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Quản lý sân bóng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64195C5E-1128-032D-F970-56D37B0FBB39}"/>
              </a:ext>
            </a:extLst>
          </p:cNvPr>
          <p:cNvSpPr/>
          <p:nvPr/>
        </p:nvSpPr>
        <p:spPr>
          <a:xfrm>
            <a:off x="2124074" y="3455445"/>
            <a:ext cx="2971800" cy="642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Quản lý sân bóng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3951256D-C3B2-5697-8650-0D97B49EB6B4}"/>
              </a:ext>
            </a:extLst>
          </p:cNvPr>
          <p:cNvSpPr/>
          <p:nvPr/>
        </p:nvSpPr>
        <p:spPr>
          <a:xfrm>
            <a:off x="7472362" y="3455445"/>
            <a:ext cx="2971800" cy="642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Quản lý đặt sân</a:t>
            </a: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AD951F65-F32E-B86A-D9B4-B9C58762E8E9}"/>
              </a:ext>
            </a:extLst>
          </p:cNvPr>
          <p:cNvSpPr/>
          <p:nvPr/>
        </p:nvSpPr>
        <p:spPr>
          <a:xfrm>
            <a:off x="12792076" y="3455445"/>
            <a:ext cx="2971800" cy="642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Quản lý admin</a:t>
            </a:r>
          </a:p>
        </p:txBody>
      </p:sp>
      <p:cxnSp>
        <p:nvCxnSpPr>
          <p:cNvPr id="24" name="Đường kết nối: Mũi tên Gấp khúc 23">
            <a:extLst>
              <a:ext uri="{FF2B5EF4-FFF2-40B4-BE49-F238E27FC236}">
                <a16:creationId xmlns:a16="http://schemas.microsoft.com/office/drawing/2014/main" id="{15F1EA66-A475-8659-94D5-23BBFA0B1E8D}"/>
              </a:ext>
            </a:extLst>
          </p:cNvPr>
          <p:cNvCxnSpPr>
            <a:stCxn id="3" idx="2"/>
            <a:endCxn id="19" idx="0"/>
          </p:cNvCxnSpPr>
          <p:nvPr/>
        </p:nvCxnSpPr>
        <p:spPr>
          <a:xfrm rot="16200000" flipH="1">
            <a:off x="8553343" y="3050526"/>
            <a:ext cx="805076" cy="47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Đường kết nối: Mũi tên Gấp khúc 27">
            <a:extLst>
              <a:ext uri="{FF2B5EF4-FFF2-40B4-BE49-F238E27FC236}">
                <a16:creationId xmlns:a16="http://schemas.microsoft.com/office/drawing/2014/main" id="{004CFDF1-6475-8266-7A5D-0E9D25FC676C}"/>
              </a:ext>
            </a:extLst>
          </p:cNvPr>
          <p:cNvCxnSpPr>
            <a:stCxn id="3" idx="3"/>
            <a:endCxn id="20" idx="0"/>
          </p:cNvCxnSpPr>
          <p:nvPr/>
        </p:nvCxnSpPr>
        <p:spPr>
          <a:xfrm>
            <a:off x="10439400" y="2329263"/>
            <a:ext cx="3838576" cy="1126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Đường kết nối: Mũi tên Gấp khúc 31">
            <a:extLst>
              <a:ext uri="{FF2B5EF4-FFF2-40B4-BE49-F238E27FC236}">
                <a16:creationId xmlns:a16="http://schemas.microsoft.com/office/drawing/2014/main" id="{65D15E07-A29A-EC40-51A4-1D2C787AB8A0}"/>
              </a:ext>
            </a:extLst>
          </p:cNvPr>
          <p:cNvCxnSpPr>
            <a:stCxn id="3" idx="1"/>
            <a:endCxn id="15" idx="0"/>
          </p:cNvCxnSpPr>
          <p:nvPr/>
        </p:nvCxnSpPr>
        <p:spPr>
          <a:xfrm rot="10800000" flipV="1">
            <a:off x="3609974" y="2329263"/>
            <a:ext cx="3857626" cy="1126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9369E0BA-45B0-7750-03BC-B8443CDA23B4}"/>
              </a:ext>
            </a:extLst>
          </p:cNvPr>
          <p:cNvSpPr/>
          <p:nvPr/>
        </p:nvSpPr>
        <p:spPr>
          <a:xfrm>
            <a:off x="2195511" y="3455445"/>
            <a:ext cx="2900363" cy="642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FF00"/>
                </a:solidFill>
              </a:rPr>
              <a:t>Quản lý tài khoản</a:t>
            </a: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3FE4D237-F2D6-3799-9E7A-A89670CA4831}"/>
              </a:ext>
            </a:extLst>
          </p:cNvPr>
          <p:cNvSpPr/>
          <p:nvPr/>
        </p:nvSpPr>
        <p:spPr>
          <a:xfrm>
            <a:off x="2124074" y="4819496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Đăng ký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7737BCC4-4AFB-4894-20E9-BD850178A540}"/>
              </a:ext>
            </a:extLst>
          </p:cNvPr>
          <p:cNvSpPr/>
          <p:nvPr/>
        </p:nvSpPr>
        <p:spPr>
          <a:xfrm>
            <a:off x="2176458" y="7636631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Xác thực</a:t>
            </a: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302D299B-880A-2D58-33C6-0AE8E65C1219}"/>
              </a:ext>
            </a:extLst>
          </p:cNvPr>
          <p:cNvSpPr/>
          <p:nvPr/>
        </p:nvSpPr>
        <p:spPr>
          <a:xfrm>
            <a:off x="2143122" y="6181857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Đăng nhập</a:t>
            </a: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1C1958DC-A315-7731-7020-72489724DF3A}"/>
              </a:ext>
            </a:extLst>
          </p:cNvPr>
          <p:cNvSpPr/>
          <p:nvPr/>
        </p:nvSpPr>
        <p:spPr>
          <a:xfrm>
            <a:off x="7396165" y="4832897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Giới thiệu sân</a:t>
            </a: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A458034C-A0BB-3960-69B1-6830E67730ED}"/>
              </a:ext>
            </a:extLst>
          </p:cNvPr>
          <p:cNvSpPr/>
          <p:nvPr/>
        </p:nvSpPr>
        <p:spPr>
          <a:xfrm>
            <a:off x="7396165" y="6186682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Thời gian</a:t>
            </a: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5CA1DFA5-CE5A-EF12-2556-FBC403A7E32B}"/>
              </a:ext>
            </a:extLst>
          </p:cNvPr>
          <p:cNvSpPr/>
          <p:nvPr/>
        </p:nvSpPr>
        <p:spPr>
          <a:xfrm>
            <a:off x="7396165" y="7683054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Dịch vụ</a:t>
            </a:r>
          </a:p>
        </p:txBody>
      </p:sp>
      <p:cxnSp>
        <p:nvCxnSpPr>
          <p:cNvPr id="21" name="Đường kết nối: Mũi tên Gấp khúc 20">
            <a:extLst>
              <a:ext uri="{FF2B5EF4-FFF2-40B4-BE49-F238E27FC236}">
                <a16:creationId xmlns:a16="http://schemas.microsoft.com/office/drawing/2014/main" id="{EED439A7-CD0D-7648-AE17-F6B2D9B063A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489868" y="3776551"/>
            <a:ext cx="634207" cy="420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429EFD6D-15F8-249B-A463-A4936C2CB825}"/>
              </a:ext>
            </a:extLst>
          </p:cNvPr>
          <p:cNvCxnSpPr>
            <a:endCxn id="40" idx="1"/>
          </p:cNvCxnSpPr>
          <p:nvPr/>
        </p:nvCxnSpPr>
        <p:spPr>
          <a:xfrm flipV="1">
            <a:off x="1508914" y="6502963"/>
            <a:ext cx="634208" cy="2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62BB279-CD8E-3815-C5BC-F8785C6A9299}"/>
              </a:ext>
            </a:extLst>
          </p:cNvPr>
          <p:cNvCxnSpPr>
            <a:cxnSpLocks/>
          </p:cNvCxnSpPr>
          <p:nvPr/>
        </p:nvCxnSpPr>
        <p:spPr>
          <a:xfrm>
            <a:off x="1489866" y="5154003"/>
            <a:ext cx="6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C391D340-2105-D0BF-8B01-69AD97B5092A}"/>
              </a:ext>
            </a:extLst>
          </p:cNvPr>
          <p:cNvCxnSpPr>
            <a:cxnSpLocks/>
          </p:cNvCxnSpPr>
          <p:nvPr/>
        </p:nvCxnSpPr>
        <p:spPr>
          <a:xfrm>
            <a:off x="1508914" y="7978743"/>
            <a:ext cx="6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295D4B80-8B06-B029-443A-8AFBB8134E27}"/>
              </a:ext>
            </a:extLst>
          </p:cNvPr>
          <p:cNvSpPr/>
          <p:nvPr/>
        </p:nvSpPr>
        <p:spPr>
          <a:xfrm>
            <a:off x="7448550" y="9036839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Thanh toán</a:t>
            </a: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FAE9EBCA-B228-B8BB-9DE7-AC66E23CAA10}"/>
              </a:ext>
            </a:extLst>
          </p:cNvPr>
          <p:cNvCxnSpPr>
            <a:stCxn id="19" idx="2"/>
          </p:cNvCxnSpPr>
          <p:nvPr/>
        </p:nvCxnSpPr>
        <p:spPr>
          <a:xfrm flipH="1">
            <a:off x="8953500" y="4097657"/>
            <a:ext cx="4762" cy="71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kết nối Mũi tên Thẳng 34">
            <a:extLst>
              <a:ext uri="{FF2B5EF4-FFF2-40B4-BE49-F238E27FC236}">
                <a16:creationId xmlns:a16="http://schemas.microsoft.com/office/drawing/2014/main" id="{0170AFFF-AAD1-15EF-F4E8-D0BF067AA5EF}"/>
              </a:ext>
            </a:extLst>
          </p:cNvPr>
          <p:cNvCxnSpPr/>
          <p:nvPr/>
        </p:nvCxnSpPr>
        <p:spPr>
          <a:xfrm flipH="1">
            <a:off x="8953500" y="5470747"/>
            <a:ext cx="4762" cy="71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ờng kết nối Mũi tên Thẳng 35">
            <a:extLst>
              <a:ext uri="{FF2B5EF4-FFF2-40B4-BE49-F238E27FC236}">
                <a16:creationId xmlns:a16="http://schemas.microsoft.com/office/drawing/2014/main" id="{E4BB602B-AD3E-7830-767A-66A3236B2313}"/>
              </a:ext>
            </a:extLst>
          </p:cNvPr>
          <p:cNvCxnSpPr/>
          <p:nvPr/>
        </p:nvCxnSpPr>
        <p:spPr>
          <a:xfrm flipH="1">
            <a:off x="8953500" y="6887479"/>
            <a:ext cx="4762" cy="71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 Mũi tên Thẳng 40">
            <a:extLst>
              <a:ext uri="{FF2B5EF4-FFF2-40B4-BE49-F238E27FC236}">
                <a16:creationId xmlns:a16="http://schemas.microsoft.com/office/drawing/2014/main" id="{2B0239A6-7548-1C53-20DB-41307560485D}"/>
              </a:ext>
            </a:extLst>
          </p:cNvPr>
          <p:cNvCxnSpPr/>
          <p:nvPr/>
        </p:nvCxnSpPr>
        <p:spPr>
          <a:xfrm flipH="1">
            <a:off x="8948738" y="8278843"/>
            <a:ext cx="4762" cy="71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28DB64AA-32F9-F1CD-5198-F07859D0EF5C}"/>
              </a:ext>
            </a:extLst>
          </p:cNvPr>
          <p:cNvSpPr/>
          <p:nvPr/>
        </p:nvSpPr>
        <p:spPr>
          <a:xfrm>
            <a:off x="12792076" y="4893208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Mã số hóa đơn</a:t>
            </a: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B7AD51DF-FBF7-7D83-D2BD-5017BD859B48}"/>
              </a:ext>
            </a:extLst>
          </p:cNvPr>
          <p:cNvSpPr/>
          <p:nvPr/>
        </p:nvSpPr>
        <p:spPr>
          <a:xfrm>
            <a:off x="12792076" y="6182320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Thông tin</a:t>
            </a:r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6C9A98AB-58E2-3689-32F0-BE358AC12DAA}"/>
              </a:ext>
            </a:extLst>
          </p:cNvPr>
          <p:cNvSpPr/>
          <p:nvPr/>
        </p:nvSpPr>
        <p:spPr>
          <a:xfrm>
            <a:off x="12792076" y="7709894"/>
            <a:ext cx="2971800" cy="6422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Trạng thái</a:t>
            </a:r>
          </a:p>
        </p:txBody>
      </p:sp>
      <p:cxnSp>
        <p:nvCxnSpPr>
          <p:cNvPr id="49" name="Đường kết nối: Mũi tên Gấp khúc 48">
            <a:extLst>
              <a:ext uri="{FF2B5EF4-FFF2-40B4-BE49-F238E27FC236}">
                <a16:creationId xmlns:a16="http://schemas.microsoft.com/office/drawing/2014/main" id="{69101B3C-E469-0CC3-7A19-6D8338DBD32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5763876" y="3776551"/>
            <a:ext cx="1024732" cy="420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Đường kết nối Mũi tên Thẳng 51">
            <a:extLst>
              <a:ext uri="{FF2B5EF4-FFF2-40B4-BE49-F238E27FC236}">
                <a16:creationId xmlns:a16="http://schemas.microsoft.com/office/drawing/2014/main" id="{6E1F7374-CFC8-26A6-AC77-701406DA6A4C}"/>
              </a:ext>
            </a:extLst>
          </p:cNvPr>
          <p:cNvCxnSpPr/>
          <p:nvPr/>
        </p:nvCxnSpPr>
        <p:spPr>
          <a:xfrm flipH="1">
            <a:off x="15787686" y="6526838"/>
            <a:ext cx="1000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Đường kết nối Mũi tên Thẳng 54">
            <a:extLst>
              <a:ext uri="{FF2B5EF4-FFF2-40B4-BE49-F238E27FC236}">
                <a16:creationId xmlns:a16="http://schemas.microsoft.com/office/drawing/2014/main" id="{DF2FAA89-D483-38D3-223D-B968A1675135}"/>
              </a:ext>
            </a:extLst>
          </p:cNvPr>
          <p:cNvCxnSpPr/>
          <p:nvPr/>
        </p:nvCxnSpPr>
        <p:spPr>
          <a:xfrm flipH="1">
            <a:off x="15797210" y="7989211"/>
            <a:ext cx="1000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kết nối: Mũi tên Gấp khúc 55">
            <a:extLst>
              <a:ext uri="{FF2B5EF4-FFF2-40B4-BE49-F238E27FC236}">
                <a16:creationId xmlns:a16="http://schemas.microsoft.com/office/drawing/2014/main" id="{AD05DBB0-9213-05B3-392F-A726A01368B5}"/>
              </a:ext>
            </a:extLst>
          </p:cNvPr>
          <p:cNvCxnSpPr>
            <a:cxnSpLocks/>
          </p:cNvCxnSpPr>
          <p:nvPr/>
        </p:nvCxnSpPr>
        <p:spPr>
          <a:xfrm>
            <a:off x="15773400" y="3787020"/>
            <a:ext cx="1024732" cy="4202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Đường kết nối Mũi tên Thẳng 56">
            <a:extLst>
              <a:ext uri="{FF2B5EF4-FFF2-40B4-BE49-F238E27FC236}">
                <a16:creationId xmlns:a16="http://schemas.microsoft.com/office/drawing/2014/main" id="{D2EB9B70-3AEB-7469-C7C1-DEB88DC56E27}"/>
              </a:ext>
            </a:extLst>
          </p:cNvPr>
          <p:cNvCxnSpPr/>
          <p:nvPr/>
        </p:nvCxnSpPr>
        <p:spPr>
          <a:xfrm flipH="1">
            <a:off x="15797210" y="6537307"/>
            <a:ext cx="1000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>
            <a:extLst>
              <a:ext uri="{FF2B5EF4-FFF2-40B4-BE49-F238E27FC236}">
                <a16:creationId xmlns:a16="http://schemas.microsoft.com/office/drawing/2014/main" id="{B0C123DE-DE77-54B8-F804-EDF2D0CA5F0F}"/>
              </a:ext>
            </a:extLst>
          </p:cNvPr>
          <p:cNvCxnSpPr/>
          <p:nvPr/>
        </p:nvCxnSpPr>
        <p:spPr>
          <a:xfrm flipH="1">
            <a:off x="15763876" y="5154003"/>
            <a:ext cx="1000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4" y="759001"/>
            <a:ext cx="11810151" cy="11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7700">
                <a:solidFill>
                  <a:srgbClr val="000000"/>
                </a:solidFill>
                <a:latin typeface="Baloo"/>
              </a:rPr>
              <a:t>3: Sơ đồ UseCase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88445" y="7962900"/>
            <a:ext cx="5196931" cy="58014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0"/>
            <a:ext cx="3962400" cy="2689479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27F75CF-DB31-4346-5D75-C5F103886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1" y="500406"/>
            <a:ext cx="1598437" cy="159843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9E75398-157C-3367-8DC2-82828DA0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840248"/>
            <a:ext cx="12307710" cy="81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66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4" y="759001"/>
            <a:ext cx="11810151" cy="11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7700">
                <a:solidFill>
                  <a:srgbClr val="000000"/>
                </a:solidFill>
                <a:latin typeface="Baloo"/>
              </a:rPr>
              <a:t>4: Thiết kế database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88445" y="7962900"/>
            <a:ext cx="5196931" cy="58014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0"/>
            <a:ext cx="3962400" cy="2689479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F9D1A31-497C-1C09-1024-6FE9B263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95" y="-84012"/>
            <a:ext cx="2467080" cy="2467080"/>
          </a:xfrm>
          <a:prstGeom prst="rect">
            <a:avLst/>
          </a:prstGeom>
        </p:spPr>
      </p:pic>
      <p:pic>
        <p:nvPicPr>
          <p:cNvPr id="3" name="Picture 2" descr="Không có mô tả.">
            <a:extLst>
              <a:ext uri="{FF2B5EF4-FFF2-40B4-BE49-F238E27FC236}">
                <a16:creationId xmlns:a16="http://schemas.microsoft.com/office/drawing/2014/main" id="{6A81EEC3-3B52-8CA6-186C-BC156B4B8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658" y="1930476"/>
            <a:ext cx="13864682" cy="86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3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328</TotalTime>
  <Words>1316</Words>
  <Application>Microsoft Office PowerPoint</Application>
  <PresentationFormat>Tùy chỉnh</PresentationFormat>
  <Paragraphs>215</Paragraphs>
  <Slides>28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28</vt:i4>
      </vt:variant>
    </vt:vector>
  </HeadingPairs>
  <TitlesOfParts>
    <vt:vector size="38" baseType="lpstr">
      <vt:lpstr>Clear Sans Regular</vt:lpstr>
      <vt:lpstr>Arial Nova Cond Light</vt:lpstr>
      <vt:lpstr>Times New Roman</vt:lpstr>
      <vt:lpstr>Calibri</vt:lpstr>
      <vt:lpstr>Baloo</vt:lpstr>
      <vt:lpstr>Arial</vt:lpstr>
      <vt:lpstr>Arial Narrow</vt:lpstr>
      <vt:lpstr>Aharoni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Xanh lá Hoạt hình Trừu tượng Họa tiết Dự án Nhóm Bản thuyết trình Giáo dục</dc:title>
  <dc:creator>Administrator</dc:creator>
  <cp:lastModifiedBy>Nguyen Vu Trong Tuan 20203633</cp:lastModifiedBy>
  <cp:revision>19</cp:revision>
  <dcterms:created xsi:type="dcterms:W3CDTF">2006-08-16T00:00:00Z</dcterms:created>
  <dcterms:modified xsi:type="dcterms:W3CDTF">2023-02-18T06:19:00Z</dcterms:modified>
  <dc:identifier>DAFQWncY4Uk</dc:identifier>
</cp:coreProperties>
</file>